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61" r:id="rId3"/>
    <p:sldId id="260" r:id="rId4"/>
    <p:sldId id="286" r:id="rId5"/>
    <p:sldId id="287" r:id="rId6"/>
    <p:sldId id="312" r:id="rId7"/>
    <p:sldId id="289" r:id="rId8"/>
    <p:sldId id="290" r:id="rId9"/>
    <p:sldId id="291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EEA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86420" autoAdjust="0"/>
  </p:normalViewPr>
  <p:slideViewPr>
    <p:cSldViewPr>
      <p:cViewPr varScale="1">
        <p:scale>
          <a:sx n="55" d="100"/>
          <a:sy n="55" d="100"/>
        </p:scale>
        <p:origin x="-7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3"/>
  <c:chart>
    <c:title>
      <c:tx>
        <c:rich>
          <a:bodyPr/>
          <a:lstStyle/>
          <a:p>
            <a:pPr>
              <a:defRPr/>
            </a:pPr>
            <a:r>
              <a:rPr lang="en-US"/>
              <a:t>Hectáreas Deshierbadas</a:t>
            </a:r>
          </a:p>
        </c:rich>
      </c:tx>
      <c:layout>
        <c:manualLayout>
          <c:xMode val="edge"/>
          <c:yMode val="edge"/>
          <c:x val="0.17999898194220129"/>
          <c:y val="5.9195868408050637E-3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 </c:v>
                </c:pt>
                <c:pt idx="8">
                  <c:v>Sptiembre 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62</c:v>
                </c:pt>
                <c:pt idx="1">
                  <c:v>42</c:v>
                </c:pt>
                <c:pt idx="2">
                  <c:v>67</c:v>
                </c:pt>
                <c:pt idx="3">
                  <c:v>77.790000000000006</c:v>
                </c:pt>
                <c:pt idx="4">
                  <c:v>89</c:v>
                </c:pt>
                <c:pt idx="5">
                  <c:v>84</c:v>
                </c:pt>
                <c:pt idx="6">
                  <c:v>62</c:v>
                </c:pt>
                <c:pt idx="7">
                  <c:v>71</c:v>
                </c:pt>
                <c:pt idx="8">
                  <c:v>71</c:v>
                </c:pt>
              </c:numCache>
            </c:numRef>
          </c:val>
        </c:ser>
        <c:dLbls>
          <c:showVal val="1"/>
        </c:dLbls>
        <c:marker val="1"/>
        <c:axId val="50908544"/>
        <c:axId val="63112320"/>
      </c:lineChart>
      <c:catAx>
        <c:axId val="50908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s-MX"/>
          </a:p>
        </c:txPr>
        <c:crossAx val="63112320"/>
        <c:crosses val="autoZero"/>
        <c:auto val="1"/>
        <c:lblAlgn val="ctr"/>
        <c:lblOffset val="100"/>
      </c:catAx>
      <c:valAx>
        <c:axId val="63112320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50908544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3"/>
  <c:chart>
    <c:title>
      <c:tx>
        <c:rich>
          <a:bodyPr/>
          <a:lstStyle/>
          <a:p>
            <a:pPr>
              <a:defRPr/>
            </a:pPr>
            <a:r>
              <a:rPr lang="en-US"/>
              <a:t>Áreas Atendidas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163</c:v>
                </c:pt>
                <c:pt idx="1">
                  <c:v>219</c:v>
                </c:pt>
                <c:pt idx="2">
                  <c:v>136</c:v>
                </c:pt>
                <c:pt idx="3">
                  <c:v>293</c:v>
                </c:pt>
                <c:pt idx="4">
                  <c:v>296</c:v>
                </c:pt>
                <c:pt idx="5">
                  <c:v>273</c:v>
                </c:pt>
                <c:pt idx="6">
                  <c:v>186</c:v>
                </c:pt>
                <c:pt idx="7">
                  <c:v>241</c:v>
                </c:pt>
                <c:pt idx="8">
                  <c:v>207</c:v>
                </c:pt>
              </c:numCache>
            </c:numRef>
          </c:val>
        </c:ser>
        <c:dLbls>
          <c:showVal val="1"/>
        </c:dLbls>
        <c:marker val="1"/>
        <c:axId val="63173760"/>
        <c:axId val="63175296"/>
      </c:lineChart>
      <c:catAx>
        <c:axId val="63173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s-MX"/>
          </a:p>
        </c:txPr>
        <c:crossAx val="63175296"/>
        <c:crosses val="autoZero"/>
        <c:auto val="1"/>
        <c:lblAlgn val="ctr"/>
        <c:lblOffset val="100"/>
      </c:catAx>
      <c:valAx>
        <c:axId val="63175296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63173760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3"/>
  <c:chart>
    <c:title>
      <c:tx>
        <c:rich>
          <a:bodyPr/>
          <a:lstStyle/>
          <a:p>
            <a:pPr>
              <a:defRPr/>
            </a:pPr>
            <a:r>
              <a:rPr lang="en-US"/>
              <a:t>Colonias Atendidas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40</c:v>
                </c:pt>
                <c:pt idx="1">
                  <c:v>24</c:v>
                </c:pt>
                <c:pt idx="2">
                  <c:v>26</c:v>
                </c:pt>
                <c:pt idx="3">
                  <c:v>31</c:v>
                </c:pt>
                <c:pt idx="4">
                  <c:v>41</c:v>
                </c:pt>
                <c:pt idx="5">
                  <c:v>32</c:v>
                </c:pt>
                <c:pt idx="6">
                  <c:v>34</c:v>
                </c:pt>
                <c:pt idx="7">
                  <c:v>27</c:v>
                </c:pt>
                <c:pt idx="8">
                  <c:v>28</c:v>
                </c:pt>
              </c:numCache>
            </c:numRef>
          </c:val>
        </c:ser>
        <c:dLbls>
          <c:showVal val="1"/>
        </c:dLbls>
        <c:marker val="1"/>
        <c:axId val="63451520"/>
        <c:axId val="63453056"/>
      </c:lineChart>
      <c:catAx>
        <c:axId val="63451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es-MX"/>
          </a:p>
        </c:txPr>
        <c:crossAx val="63453056"/>
        <c:crosses val="autoZero"/>
        <c:auto val="1"/>
        <c:lblAlgn val="ctr"/>
        <c:lblOffset val="100"/>
      </c:catAx>
      <c:valAx>
        <c:axId val="63453056"/>
        <c:scaling>
          <c:orientation val="minMax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63451520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1"/>
  <c:chart>
    <c:title>
      <c:tx>
        <c:rich>
          <a:bodyPr/>
          <a:lstStyle/>
          <a:p>
            <a:pPr>
              <a:defRPr/>
            </a:pPr>
            <a:r>
              <a:rPr lang="es-MX"/>
              <a:t>Barrido Manual 2015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788746950679411E-2"/>
          <c:y val="0.21932722270665611"/>
          <c:w val="0.95627507453894811"/>
          <c:h val="0.6451784181317982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28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29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33</c:v>
                </c:pt>
                <c:pt idx="1">
                  <c:v>15</c:v>
                </c:pt>
                <c:pt idx="2">
                  <c:v>26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Hoja1!$H$2:$H$4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es-MX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Hoja1!$I$2:$I$4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Hoja1!$J$2:$J$4</c:f>
              <c:numCache>
                <c:formatCode>General</c:formatCode>
                <c:ptCount val="3"/>
                <c:pt idx="0">
                  <c:v>0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overlap val="-25"/>
        <c:axId val="65555840"/>
        <c:axId val="65569920"/>
      </c:barChart>
      <c:catAx>
        <c:axId val="655558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es-MX"/>
          </a:p>
        </c:txPr>
        <c:crossAx val="65569920"/>
        <c:crosses val="autoZero"/>
        <c:auto val="1"/>
        <c:lblAlgn val="ctr"/>
        <c:lblOffset val="100"/>
      </c:catAx>
      <c:valAx>
        <c:axId val="655699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5558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es-MX"/>
        </a:p>
      </c:txPr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1.7334304153631817E-2"/>
          <c:y val="0"/>
          <c:w val="0.97321062085347831"/>
          <c:h val="0.78672944608221851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Setasa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itchFamily="34" charset="0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5509</c:v>
                </c:pt>
                <c:pt idx="1">
                  <c:v>4874</c:v>
                </c:pt>
                <c:pt idx="2">
                  <c:v>5628.9699999999993</c:v>
                </c:pt>
                <c:pt idx="3">
                  <c:v>5972.7700000000013</c:v>
                </c:pt>
                <c:pt idx="4">
                  <c:v>6192</c:v>
                </c:pt>
                <c:pt idx="5">
                  <c:v>6516</c:v>
                </c:pt>
                <c:pt idx="6" formatCode="#,##0.00">
                  <c:v>5700.56</c:v>
                </c:pt>
                <c:pt idx="7" formatCode="#,##0.00">
                  <c:v>5097.5600000000004</c:v>
                </c:pt>
                <c:pt idx="8" formatCode="#,##0.00">
                  <c:v>3427.17</c:v>
                </c:pt>
              </c:numCache>
            </c:numRef>
          </c:val>
        </c:ser>
        <c:shape val="cylinder"/>
        <c:axId val="66777856"/>
        <c:axId val="66779392"/>
        <c:axId val="0"/>
      </c:bar3DChart>
      <c:catAx>
        <c:axId val="667778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es-MX"/>
          </a:p>
        </c:txPr>
        <c:crossAx val="66779392"/>
        <c:crosses val="autoZero"/>
        <c:auto val="1"/>
        <c:lblAlgn val="ctr"/>
        <c:lblOffset val="100"/>
      </c:catAx>
      <c:valAx>
        <c:axId val="66779392"/>
        <c:scaling>
          <c:orientation val="minMax"/>
        </c:scaling>
        <c:axPos val="l"/>
        <c:numFmt formatCode="#,##0" sourceLinked="1"/>
        <c:tickLblPos val="none"/>
        <c:crossAx val="66777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151357181213898E-2"/>
          <c:y val="6.882704089789482E-2"/>
          <c:w val="0.96008607473435759"/>
          <c:h val="0.73418400665508776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Municipio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2.7554676505928176E-3"/>
                  <c:y val="-0.1340213372457799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109353011856318E-3"/>
                  <c:y val="-6.09187896571727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664029517784555E-3"/>
                  <c:y val="2.43675158628690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218375793143453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109353011856318E-3"/>
                  <c:y val="-3.24900211504921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5.685753701336124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5109353011856318E-3"/>
                  <c:y val="-0.1502663478210262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9288273554149714E-2"/>
                  <c:y val="-5.27962843695497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>
                    <a:latin typeface="Arial Narrow" pitchFamily="34" charset="0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372</c:v>
                </c:pt>
                <c:pt idx="1">
                  <c:v>363</c:v>
                </c:pt>
                <c:pt idx="2">
                  <c:v>374</c:v>
                </c:pt>
                <c:pt idx="3">
                  <c:v>380</c:v>
                </c:pt>
                <c:pt idx="4">
                  <c:v>435</c:v>
                </c:pt>
                <c:pt idx="5">
                  <c:v>490</c:v>
                </c:pt>
                <c:pt idx="6">
                  <c:v>396.01</c:v>
                </c:pt>
                <c:pt idx="7">
                  <c:v>431.14000000000016</c:v>
                </c:pt>
                <c:pt idx="8">
                  <c:v>490.37</c:v>
                </c:pt>
              </c:numCache>
            </c:numRef>
          </c:val>
        </c:ser>
        <c:dLbls>
          <c:showVal val="1"/>
        </c:dLbls>
        <c:shape val="cylinder"/>
        <c:axId val="79173120"/>
        <c:axId val="79174656"/>
        <c:axId val="0"/>
      </c:bar3DChart>
      <c:catAx>
        <c:axId val="79173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100" b="1"/>
            </a:pPr>
            <a:endParaRPr lang="es-MX"/>
          </a:p>
        </c:txPr>
        <c:crossAx val="79174656"/>
        <c:crosses val="autoZero"/>
        <c:auto val="1"/>
        <c:lblAlgn val="ctr"/>
        <c:lblOffset val="100"/>
      </c:catAx>
      <c:valAx>
        <c:axId val="79174656"/>
        <c:scaling>
          <c:orientation val="minMax"/>
        </c:scaling>
        <c:axPos val="l"/>
        <c:numFmt formatCode="General" sourceLinked="1"/>
        <c:tickLblPos val="none"/>
        <c:crossAx val="79173120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Cantidad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Arial Narrow" pitchFamily="34" charset="0"/>
                  </a:defRPr>
                </a:pPr>
                <a:endParaRPr lang="es-MX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Junio</c:v>
                </c:pt>
                <c:pt idx="1">
                  <c:v>Julio</c:v>
                </c:pt>
                <c:pt idx="2">
                  <c:v>Agosto</c:v>
                </c:pt>
                <c:pt idx="3">
                  <c:v>Septiembre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1882</c:v>
                </c:pt>
                <c:pt idx="1">
                  <c:v>992</c:v>
                </c:pt>
                <c:pt idx="2">
                  <c:v>921</c:v>
                </c:pt>
                <c:pt idx="3">
                  <c:v>168</c:v>
                </c:pt>
              </c:numCache>
            </c:numRef>
          </c:val>
        </c:ser>
        <c:gapWidth val="75"/>
        <c:overlap val="40"/>
        <c:axId val="78632832"/>
        <c:axId val="78634368"/>
      </c:barChart>
      <c:catAx>
        <c:axId val="78632832"/>
        <c:scaling>
          <c:orientation val="minMax"/>
        </c:scaling>
        <c:axPos val="b"/>
        <c:numFmt formatCode="General" sourceLinked="0"/>
        <c:majorTickMark val="none"/>
        <c:tickLblPos val="nextTo"/>
        <c:crossAx val="78634368"/>
        <c:crosses val="autoZero"/>
        <c:auto val="1"/>
        <c:lblAlgn val="ctr"/>
        <c:lblOffset val="100"/>
      </c:catAx>
      <c:valAx>
        <c:axId val="786343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86328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152898045205845E-2"/>
          <c:y val="4.5011185134516449E-2"/>
          <c:w val="0.95169420390958903"/>
          <c:h val="0.67338569494917866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Abatecimiento de agua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chemeClr val="bg1">
                  <a:lumMod val="65000"/>
                </a:schemeClr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6.4747747444020053E-3"/>
                  <c:y val="-0.1585444085121082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457342126578929E-3"/>
                  <c:y val="-9.75444255886494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704927485116226E-3"/>
                  <c:y val="-4.058803875279388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871540123288701E-3"/>
                  <c:y val="-0.1259984540897189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237926792687061E-4"/>
                  <c:y val="-9.78279606131187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828720164384189E-3"/>
                  <c:y val="-1.19445573035561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7828720164384987E-3"/>
                  <c:y val="-9.8206222111672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4.09192592131967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itchFamily="34" charset="0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3850000</c:v>
                </c:pt>
                <c:pt idx="1">
                  <c:v>3550000</c:v>
                </c:pt>
                <c:pt idx="2">
                  <c:v>3220000</c:v>
                </c:pt>
                <c:pt idx="3">
                  <c:v>2900000</c:v>
                </c:pt>
                <c:pt idx="4">
                  <c:v>3110000</c:v>
                </c:pt>
                <c:pt idx="5">
                  <c:v>2480000</c:v>
                </c:pt>
                <c:pt idx="6">
                  <c:v>2208000</c:v>
                </c:pt>
                <c:pt idx="7">
                  <c:v>2327000</c:v>
                </c:pt>
                <c:pt idx="8">
                  <c:v>2117000</c:v>
                </c:pt>
              </c:numCache>
            </c:numRef>
          </c:val>
        </c:ser>
        <c:shape val="cylinder"/>
        <c:axId val="79050240"/>
        <c:axId val="79051776"/>
        <c:axId val="0"/>
      </c:bar3DChart>
      <c:catAx>
        <c:axId val="79050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200" b="1"/>
            </a:pPr>
            <a:endParaRPr lang="es-MX"/>
          </a:p>
        </c:txPr>
        <c:crossAx val="79051776"/>
        <c:crosses val="autoZero"/>
        <c:auto val="1"/>
        <c:lblAlgn val="ctr"/>
        <c:lblOffset val="100"/>
      </c:catAx>
      <c:valAx>
        <c:axId val="79051776"/>
        <c:scaling>
          <c:orientation val="minMax"/>
        </c:scaling>
        <c:axPos val="l"/>
        <c:numFmt formatCode="#,##0" sourceLinked="1"/>
        <c:tickLblPos val="none"/>
        <c:crossAx val="79050240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Con Folio</c:v>
                </c:pt>
              </c:strCache>
            </c:strRef>
          </c:tx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129</c:v>
                </c:pt>
                <c:pt idx="1">
                  <c:v>171</c:v>
                </c:pt>
                <c:pt idx="2">
                  <c:v>147</c:v>
                </c:pt>
                <c:pt idx="3">
                  <c:v>59</c:v>
                </c:pt>
                <c:pt idx="4">
                  <c:v>24</c:v>
                </c:pt>
                <c:pt idx="5">
                  <c:v>6</c:v>
                </c:pt>
                <c:pt idx="6">
                  <c:v>18</c:v>
                </c:pt>
                <c:pt idx="7">
                  <c:v>55</c:v>
                </c:pt>
                <c:pt idx="8">
                  <c:v>60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Folio</c:v>
                </c:pt>
              </c:strCache>
            </c:strRef>
          </c:tx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266</c:v>
                </c:pt>
                <c:pt idx="1">
                  <c:v>407</c:v>
                </c:pt>
                <c:pt idx="2">
                  <c:v>250</c:v>
                </c:pt>
                <c:pt idx="3">
                  <c:v>364</c:v>
                </c:pt>
                <c:pt idx="4">
                  <c:v>422</c:v>
                </c:pt>
                <c:pt idx="5">
                  <c:v>278</c:v>
                </c:pt>
                <c:pt idx="6">
                  <c:v>248</c:v>
                </c:pt>
                <c:pt idx="7">
                  <c:v>126</c:v>
                </c:pt>
                <c:pt idx="8">
                  <c:v>89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Colonias Atendidas</c:v>
                </c:pt>
              </c:strCache>
            </c:strRef>
          </c:tx>
          <c:cat>
            <c:strRef>
              <c:f>Hoja1!$A$2:$A$10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Hoja1!$D$2:$D$10</c:f>
              <c:numCache>
                <c:formatCode>General</c:formatCode>
                <c:ptCount val="9"/>
                <c:pt idx="0">
                  <c:v>85</c:v>
                </c:pt>
                <c:pt idx="1">
                  <c:v>129</c:v>
                </c:pt>
                <c:pt idx="2">
                  <c:v>92</c:v>
                </c:pt>
                <c:pt idx="3">
                  <c:v>102</c:v>
                </c:pt>
                <c:pt idx="4">
                  <c:v>137</c:v>
                </c:pt>
                <c:pt idx="5">
                  <c:v>62</c:v>
                </c:pt>
                <c:pt idx="6">
                  <c:v>74</c:v>
                </c:pt>
                <c:pt idx="7">
                  <c:v>56</c:v>
                </c:pt>
                <c:pt idx="8">
                  <c:v>58</c:v>
                </c:pt>
              </c:numCache>
            </c:numRef>
          </c:val>
        </c:ser>
        <c:axId val="81250560"/>
        <c:axId val="81260544"/>
      </c:barChart>
      <c:catAx>
        <c:axId val="81250560"/>
        <c:scaling>
          <c:orientation val="minMax"/>
        </c:scaling>
        <c:axPos val="b"/>
        <c:numFmt formatCode="General" sourceLinked="0"/>
        <c:tickLblPos val="nextTo"/>
        <c:crossAx val="81260544"/>
        <c:crosses val="autoZero"/>
        <c:auto val="1"/>
        <c:lblAlgn val="ctr"/>
        <c:lblOffset val="100"/>
      </c:catAx>
      <c:valAx>
        <c:axId val="81260544"/>
        <c:scaling>
          <c:orientation val="minMax"/>
        </c:scaling>
        <c:axPos val="l"/>
        <c:majorGridlines/>
        <c:numFmt formatCode="General" sourceLinked="1"/>
        <c:tickLblPos val="nextTo"/>
        <c:crossAx val="812505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050"/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</cdr:x>
      <cdr:y>0</cdr:y>
    </cdr:from>
    <cdr:to>
      <cdr:x>0.99542</cdr:x>
      <cdr:y>0.16439</cdr:y>
    </cdr:to>
    <cdr:sp macro="" textlink="">
      <cdr:nvSpPr>
        <cdr:cNvPr id="2" name="6 CuadroTexto"/>
        <cdr:cNvSpPr txBox="1"/>
      </cdr:nvSpPr>
      <cdr:spPr>
        <a:xfrm xmlns:a="http://schemas.openxmlformats.org/drawingml/2006/main">
          <a:off x="2367478" y="0"/>
          <a:ext cx="242925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 algn="ctr"/>
          <a:r>
            <a:rPr lang="es-MX" sz="1200" b="1" dirty="0" smtClean="0"/>
            <a:t>Tonelaje año anterior: 5,028 Ton.  Septiembre 2014</a:t>
          </a:r>
          <a:endParaRPr lang="es-MX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0.68637</cdr:x>
      <cdr:y>0.08269</cdr:y>
    </cdr:from>
    <cdr:to>
      <cdr:x>0.97259</cdr:x>
      <cdr:y>0.24322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184116" y="259647"/>
          <a:ext cx="1744797" cy="504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MX" b="1" dirty="0" smtClean="0"/>
            <a:t>Abastecimiento año anterior:</a:t>
          </a:r>
        </a:p>
        <a:p xmlns:a="http://schemas.openxmlformats.org/drawingml/2006/main">
          <a:pPr algn="ctr"/>
          <a:r>
            <a:rPr lang="es-MX" b="1" dirty="0" smtClean="0"/>
            <a:t>3,890,000 Septiembre 2014</a:t>
          </a:r>
          <a:endParaRPr lang="es-MX" sz="1100" b="1" dirty="0"/>
        </a:p>
      </cdr:txBody>
    </cdr:sp>
  </cdr:relSizeAnchor>
  <cdr:relSizeAnchor xmlns:cdr="http://schemas.openxmlformats.org/drawingml/2006/chartDrawing">
    <cdr:from>
      <cdr:x>0.62404</cdr:x>
      <cdr:y>0.15149</cdr:y>
    </cdr:from>
    <cdr:to>
      <cdr:x>0.98188</cdr:x>
      <cdr:y>0.28217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804132" y="475671"/>
          <a:ext cx="2181405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0.78626</cdr:x>
      <cdr:y>0.24322</cdr:y>
    </cdr:from>
    <cdr:to>
      <cdr:x>0.93626</cdr:x>
      <cdr:y>0.53443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793070" y="7637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F1CB-02A2-45CB-9205-AAA7ACD115DF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654C-B429-4411-BA7C-1A5525154E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2953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2BDA-B4C8-404A-AEA2-D39D74228963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8138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738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2837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166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198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733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1C67A-E741-4BFD-8BD9-89BE01EC3576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650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3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8681-1488-4FC2-A735-608AE810F629}" type="datetimeFigureOut">
              <a:rPr lang="es-MX" smtClean="0"/>
              <a:pPr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4549-85C4-4FB0-BAD9-F3CA14BF869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0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044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pic>
        <p:nvPicPr>
          <p:cNvPr id="1026" name="Picture 2" descr="C:\Users\García\Documents\Logo y Video\Logo Secretarí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923" y="1475546"/>
            <a:ext cx="5348933" cy="35258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adroTexto 3"/>
          <p:cNvSpPr txBox="1"/>
          <p:nvPr/>
        </p:nvSpPr>
        <p:spPr>
          <a:xfrm>
            <a:off x="1503621" y="5085184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3600" b="1" i="1" dirty="0" smtClean="0"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600" b="1" i="1" dirty="0">
              <a:latin typeface="Brush Script MT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60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2140" y="1166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 smtClean="0">
                <a:solidFill>
                  <a:schemeClr val="bg1"/>
                </a:solidFill>
                <a:latin typeface="Arial Narrow" pitchFamily="34" charset="0"/>
              </a:rPr>
              <a:t>Mantenimiento Público</a:t>
            </a:r>
            <a:endParaRPr lang="es-MX" sz="4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6304" y="1340768"/>
          <a:ext cx="4896544" cy="284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39"/>
                <a:gridCol w="2837205"/>
              </a:tblGrid>
              <a:tr h="29986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Desazolve,</a:t>
                      </a:r>
                      <a:r>
                        <a:rPr lang="es-MX" sz="1600" b="1" baseline="0" dirty="0" smtClean="0"/>
                        <a:t> limpieza , deshierbe y escombro.</a:t>
                      </a:r>
                      <a:endParaRPr lang="es-MX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1459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Colonias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+mn-lt"/>
                        </a:rPr>
                        <a:t>Trabajo realizado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Arroyo monte verde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Desazolve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Arroyo valle sur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Desazolve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Plaza encinos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Limpieza y retiro de escombro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Villas de San</a:t>
                      </a:r>
                      <a:r>
                        <a:rPr lang="es-MX" sz="1200" baseline="0" dirty="0" smtClean="0"/>
                        <a:t> Juan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Deshierbe y retiro de escombro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Presidencia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Limpieza – Instalación de mallas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Calles</a:t>
                      </a:r>
                      <a:r>
                        <a:rPr lang="es-MX" sz="1200" baseline="0" dirty="0" smtClean="0"/>
                        <a:t> del desfile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Limpieza y deshierbe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El</a:t>
                      </a:r>
                      <a:r>
                        <a:rPr lang="es-MX" sz="1200" baseline="0" dirty="0" smtClean="0"/>
                        <a:t> sabinal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Limpieza y deshierbe</a:t>
                      </a:r>
                      <a:endParaRPr lang="es-MX" sz="1200" dirty="0"/>
                    </a:p>
                  </a:txBody>
                  <a:tcPr/>
                </a:tc>
              </a:tr>
              <a:tr h="2472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Arcadia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Retiro de escombro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5 Imagen" descr="DSC_1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291904"/>
            <a:ext cx="2160240" cy="1780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6 Imagen" descr="DSC_0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6296" y="4327360"/>
            <a:ext cx="2291688" cy="1824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8 Imagen" descr="DSC_0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568" y="4327360"/>
            <a:ext cx="2219680" cy="180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9 Imagen" descr="DSC_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2" y="4293096"/>
            <a:ext cx="2049408" cy="1843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7 Imagen" descr="DSC_01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988840"/>
            <a:ext cx="2448272" cy="1789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5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7504" y="1412776"/>
          <a:ext cx="3456384" cy="425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Instalación de toldos, lonas, inflables, pódium y entarimados</a:t>
                      </a:r>
                      <a:endParaRPr lang="es-MX" sz="2000" dirty="0"/>
                    </a:p>
                  </a:txBody>
                  <a:tcPr anchor="ctr"/>
                </a:tc>
              </a:tr>
              <a:tr h="4930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28</a:t>
                      </a:r>
                      <a:r>
                        <a:rPr lang="es-MX" sz="1600" baseline="0" dirty="0" smtClean="0"/>
                        <a:t> Toldos</a:t>
                      </a:r>
                    </a:p>
                  </a:txBody>
                  <a:tcPr anchor="ctr"/>
                </a:tc>
              </a:tr>
              <a:tr h="4930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 Lonas oficiales</a:t>
                      </a:r>
                      <a:endParaRPr lang="es-MX" sz="1600" dirty="0"/>
                    </a:p>
                  </a:txBody>
                  <a:tcPr anchor="ctr"/>
                </a:tc>
              </a:tr>
              <a:tr h="4930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 Estructuras back</a:t>
                      </a:r>
                      <a:endParaRPr lang="es-MX" sz="1600" dirty="0"/>
                    </a:p>
                  </a:txBody>
                  <a:tcPr anchor="ctr"/>
                </a:tc>
              </a:tr>
              <a:tr h="4930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 Pódium</a:t>
                      </a:r>
                      <a:endParaRPr lang="es-MX" sz="1600" dirty="0"/>
                    </a:p>
                  </a:txBody>
                  <a:tcPr anchor="ctr"/>
                </a:tc>
              </a:tr>
              <a:tr h="4930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</a:t>
                      </a:r>
                      <a:r>
                        <a:rPr lang="es-MX" sz="1600" baseline="0" dirty="0" smtClean="0"/>
                        <a:t> Inflable</a:t>
                      </a:r>
                      <a:endParaRPr lang="es-MX" sz="1600" dirty="0"/>
                    </a:p>
                  </a:txBody>
                  <a:tcPr anchor="ctr"/>
                </a:tc>
              </a:tr>
              <a:tr h="4930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27</a:t>
                      </a:r>
                      <a:r>
                        <a:rPr lang="es-MX" sz="1600" baseline="0" dirty="0" smtClean="0"/>
                        <a:t> Entarimados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5 Imagen" descr="DSC_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90010"/>
            <a:ext cx="2376264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DSC_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16020"/>
            <a:ext cx="2315552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DSC_0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016020"/>
            <a:ext cx="2376264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732140" y="1166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 smtClean="0">
                <a:solidFill>
                  <a:schemeClr val="bg1"/>
                </a:solidFill>
                <a:latin typeface="Arial Narrow" pitchFamily="34" charset="0"/>
              </a:rPr>
              <a:t>Mantenimiento Público</a:t>
            </a:r>
            <a:endParaRPr lang="es-MX" sz="4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9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75856" y="1484784"/>
          <a:ext cx="4608512" cy="194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</a:tblGrid>
              <a:tr h="450809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Trabajos diversos</a:t>
                      </a:r>
                      <a:endParaRPr lang="es-MX" sz="1800" dirty="0"/>
                    </a:p>
                  </a:txBody>
                  <a:tcPr anchor="ctr"/>
                </a:tc>
              </a:tr>
              <a:tr h="31560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 colocan bordos en Santa Lidia</a:t>
                      </a:r>
                      <a:endParaRPr lang="es-MX" sz="1400" dirty="0"/>
                    </a:p>
                  </a:txBody>
                  <a:tcPr anchor="ctr"/>
                </a:tc>
              </a:tr>
              <a:tr h="315604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 smtClean="0"/>
                        <a:t>Limpieza de lote baldío en Arcadia</a:t>
                      </a:r>
                      <a:endParaRPr lang="es-MX" sz="1400" dirty="0"/>
                    </a:p>
                  </a:txBody>
                  <a:tcPr anchor="ctr"/>
                </a:tc>
              </a:tr>
              <a:tr h="552307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 instalan 2 columpios 1 en los cometas y 1 en los puertos</a:t>
                      </a:r>
                      <a:endParaRPr lang="es-MX" sz="1400" dirty="0"/>
                    </a:p>
                  </a:txBody>
                  <a:tcPr anchor="ctr"/>
                </a:tc>
              </a:tr>
              <a:tr h="31560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</a:t>
                      </a:r>
                      <a:r>
                        <a:rPr lang="es-MX" sz="1400" baseline="0" dirty="0" smtClean="0"/>
                        <a:t> atienden 14 reportes (recoger animales muertos)</a:t>
                      </a:r>
                      <a:endParaRPr lang="es-MX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4 Imagen" descr="DSC_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56" y="1711764"/>
            <a:ext cx="2375944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 descr="DSC_1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032" y="4077072"/>
            <a:ext cx="2340768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DSC_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77072"/>
            <a:ext cx="2592288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Imagen" descr="DSC_1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077072"/>
            <a:ext cx="2448272" cy="193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732140" y="1166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 smtClean="0">
                <a:solidFill>
                  <a:schemeClr val="bg1"/>
                </a:solidFill>
                <a:latin typeface="Arial Narrow" pitchFamily="34" charset="0"/>
              </a:rPr>
              <a:t>Mantenimiento Público</a:t>
            </a:r>
            <a:endParaRPr lang="es-MX" sz="4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65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89856" y="1417718"/>
          <a:ext cx="6804248" cy="248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124"/>
                <a:gridCol w="3402124"/>
              </a:tblGrid>
              <a:tr h="35148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Trabajos de</a:t>
                      </a:r>
                      <a:r>
                        <a:rPr lang="es-MX" sz="1400" b="1" baseline="0" dirty="0" smtClean="0"/>
                        <a:t> maquinaria</a:t>
                      </a:r>
                      <a:endParaRPr lang="es-MX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Acción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Colonia</a:t>
                      </a:r>
                      <a:endParaRPr lang="es-MX" sz="1400" b="1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r>
                        <a:rPr lang="es-MX" sz="1400" baseline="0" dirty="0" smtClean="0"/>
                        <a:t>Retiro de basura y escombro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Los Reyes</a:t>
                      </a:r>
                      <a:endParaRPr lang="es-MX" sz="1400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r>
                        <a:rPr lang="es-MX" sz="1400" baseline="0" dirty="0" smtClean="0"/>
                        <a:t>Retiro de basura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Los</a:t>
                      </a:r>
                      <a:r>
                        <a:rPr lang="es-MX" sz="1400" baseline="0" dirty="0" smtClean="0"/>
                        <a:t> Huertos</a:t>
                      </a:r>
                      <a:endParaRPr lang="es-MX" sz="1400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r>
                        <a:rPr lang="es-MX" sz="1400" baseline="0" dirty="0" smtClean="0"/>
                        <a:t>Retiro de escombro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Fuentes</a:t>
                      </a:r>
                      <a:r>
                        <a:rPr lang="es-MX" sz="1400" baseline="0" dirty="0" smtClean="0"/>
                        <a:t> de Juárez</a:t>
                      </a:r>
                      <a:endParaRPr lang="es-MX" sz="1400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Retiro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dirty="0" smtClean="0"/>
                        <a:t> basura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La Esperanza</a:t>
                      </a:r>
                      <a:endParaRPr lang="es-MX" sz="1400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Tapando baches y emparejamiento</a:t>
                      </a:r>
                      <a:r>
                        <a:rPr lang="es-MX" sz="1400" baseline="0" dirty="0" smtClean="0"/>
                        <a:t> de calle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Monte</a:t>
                      </a:r>
                      <a:r>
                        <a:rPr lang="es-MX" sz="1400" baseline="0" dirty="0" smtClean="0"/>
                        <a:t> Kristal</a:t>
                      </a:r>
                      <a:endParaRPr lang="es-MX" sz="1400" dirty="0"/>
                    </a:p>
                  </a:txBody>
                  <a:tcPr/>
                </a:tc>
              </a:tr>
              <a:tr h="248107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Retiro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de escombro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San Miguelito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DSC_0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77072"/>
            <a:ext cx="2592288" cy="1819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4 Imagen" descr="DSC_1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516" y="4077072"/>
            <a:ext cx="2664296" cy="1819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732140" y="11663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 Narrow" pitchFamily="34" charset="0"/>
              </a:rPr>
              <a:t>Mantenimiento Público</a:t>
            </a:r>
            <a:endParaRPr lang="es-MX" sz="4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05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25677" y="692696"/>
            <a:ext cx="538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i="1" dirty="0" smtClean="0">
                <a:solidFill>
                  <a:srgbClr val="0070C0"/>
                </a:solidFill>
                <a:cs typeface="Arial" pitchFamily="34" charset="0"/>
              </a:rPr>
              <a:t>Mantenimiento de Luz Vapor de Sodio en Colonias</a:t>
            </a:r>
            <a:endParaRPr lang="es-MX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178038" y="6258560"/>
            <a:ext cx="8677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4333" y="1651030"/>
            <a:ext cx="591200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Mantenimiento de Luz Vapor de Sodio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97272" y="1214422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Instalación de Lámparas Led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1924050"/>
          <a:ext cx="9061450" cy="3330575"/>
        </p:xfrm>
        <a:graphic>
          <a:graphicData uri="http://schemas.openxmlformats.org/presentationml/2006/ole">
            <p:oleObj spid="_x0000_s1029" name="Hoja de cálculo" r:id="rId4" imgW="9182039" imgH="3333680" progId="Excel.Sheet.12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504" y="5190666"/>
            <a:ext cx="8429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este mes se dio el mantenimiento a 58 (54 Colonias , 3 Ave. Principales y 1 Plaza (Hidalgo)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“Colonias Varias”,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 repararon un total de 77 Circuitos.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7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07490" y="692696"/>
            <a:ext cx="40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Reportes Atendidos en el Mes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25275" y="4089052"/>
          <a:ext cx="8939213" cy="1500188"/>
        </p:xfrm>
        <a:graphic>
          <a:graphicData uri="http://schemas.openxmlformats.org/presentationml/2006/ole">
            <p:oleObj spid="_x0000_s2053" name="Hoja de cálculo" r:id="rId3" imgW="5781594" imgH="962043" progId="Excel.Sheet.12">
              <p:embed/>
            </p:oleObj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928662" y="1142984"/>
          <a:ext cx="778671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28596" y="5620424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Actualmente se están atendiendo 40 reportes más de Colonias como Anzures, Los Puertos y Terranova, se espera que para el fin de semana ya se allan concluido.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0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75776" y="692696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57422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Real de San José</a:t>
            </a:r>
            <a:endParaRPr lang="es-E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Ornato\Desktop\Evidencia Septiembre\24 de seotiembre real de san jose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36912"/>
            <a:ext cx="2923236" cy="1962143"/>
          </a:xfrm>
          <a:prstGeom prst="rect">
            <a:avLst/>
          </a:prstGeom>
          <a:noFill/>
        </p:spPr>
      </p:pic>
      <p:pic>
        <p:nvPicPr>
          <p:cNvPr id="19459" name="Picture 3" descr="C:\Users\Ornato\Desktop\Evidencia Septiembre\24 de seotiembre real de san jose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00504"/>
            <a:ext cx="2923236" cy="1962143"/>
          </a:xfrm>
          <a:prstGeom prst="rect">
            <a:avLst/>
          </a:prstGeom>
          <a:noFill/>
        </p:spPr>
      </p:pic>
      <p:pic>
        <p:nvPicPr>
          <p:cNvPr id="19460" name="Picture 4" descr="C:\Users\Ornato\Desktop\Evidencia Septiembre\24 de seotiembre real de san jose\DS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358" y="2618985"/>
            <a:ext cx="2923236" cy="1962143"/>
          </a:xfrm>
          <a:prstGeom prst="rect">
            <a:avLst/>
          </a:prstGeom>
          <a:noFill/>
        </p:spPr>
      </p:pic>
      <p:pic>
        <p:nvPicPr>
          <p:cNvPr id="19461" name="Picture 5" descr="C:\Users\Ornato\Desktop\Evidencia Septiembre\24 de seotiembre real de san jose\DSC_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928802"/>
            <a:ext cx="2923236" cy="1962143"/>
          </a:xfrm>
          <a:prstGeom prst="rect">
            <a:avLst/>
          </a:prstGeom>
          <a:noFill/>
        </p:spPr>
      </p:pic>
      <p:sp>
        <p:nvSpPr>
          <p:cNvPr id="10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75776" y="692696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Paseo el </a:t>
            </a:r>
            <a:r>
              <a:rPr lang="es-ES" b="1" i="1" dirty="0" err="1" smtClean="0">
                <a:latin typeface="Arial" pitchFamily="34" charset="0"/>
                <a:cs typeface="Arial" pitchFamily="34" charset="0"/>
              </a:rPr>
              <a:t>Sabinal</a:t>
            </a:r>
            <a:endParaRPr lang="es-ES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Ornato\Desktop\Evidencia Septiembre\24 de septiembre paseo el sabinal\DSC_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2816806" cy="1890705"/>
          </a:xfrm>
          <a:prstGeom prst="rect">
            <a:avLst/>
          </a:prstGeom>
          <a:noFill/>
        </p:spPr>
      </p:pic>
      <p:pic>
        <p:nvPicPr>
          <p:cNvPr id="20483" name="Picture 3" descr="C:\Users\Ornato\Desktop\Evidencia Septiembre\24 de septiembre paseo el sabinal\DSC_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816806" cy="1890705"/>
          </a:xfrm>
          <a:prstGeom prst="rect">
            <a:avLst/>
          </a:prstGeom>
          <a:noFill/>
        </p:spPr>
      </p:pic>
      <p:pic>
        <p:nvPicPr>
          <p:cNvPr id="20484" name="Picture 4" descr="C:\Users\Ornato\Desktop\Evidencia Septiembre\24 de septiembre paseo el sabinal\DSC_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2816806" cy="1890705"/>
          </a:xfrm>
          <a:prstGeom prst="rect">
            <a:avLst/>
          </a:prstGeom>
          <a:noFill/>
        </p:spPr>
      </p:pic>
      <p:pic>
        <p:nvPicPr>
          <p:cNvPr id="20485" name="Picture 5" descr="C:\Users\Ornato\Desktop\Evidencia Septiembre\24 de septiembre paseo el sabinal\DSC_0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66"/>
            <a:ext cx="2816806" cy="1890705"/>
          </a:xfrm>
          <a:prstGeom prst="rect">
            <a:avLst/>
          </a:prstGeom>
          <a:noFill/>
        </p:spPr>
      </p:pic>
      <p:pic>
        <p:nvPicPr>
          <p:cNvPr id="20486" name="Picture 6" descr="C:\Users\Ornato\Desktop\Evidencia Septiembre\24 de septiembre paseo el sabinal\DSC_0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785926"/>
            <a:ext cx="2816806" cy="1890705"/>
          </a:xfrm>
          <a:prstGeom prst="rect">
            <a:avLst/>
          </a:prstGeom>
          <a:noFill/>
        </p:spPr>
      </p:pic>
      <p:pic>
        <p:nvPicPr>
          <p:cNvPr id="20487" name="Picture 7" descr="C:\Users\Ornato\Desktop\Evidencia Septiembre\24 de septiembre paseo el sabinal\DSC_00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785926"/>
            <a:ext cx="2816806" cy="1890705"/>
          </a:xfrm>
          <a:prstGeom prst="rect">
            <a:avLst/>
          </a:prstGeom>
          <a:noFill/>
        </p:spPr>
      </p:pic>
      <p:sp>
        <p:nvSpPr>
          <p:cNvPr id="12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4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75776" y="692696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Terranova Residencial</a:t>
            </a:r>
            <a:endParaRPr lang="es-E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Ornato\Desktop\Evidencia Septiembre\14 sep terranova\DSC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" y="1916832"/>
            <a:ext cx="2984490" cy="2016224"/>
          </a:xfrm>
          <a:prstGeom prst="rect">
            <a:avLst/>
          </a:prstGeom>
          <a:noFill/>
        </p:spPr>
      </p:pic>
      <p:pic>
        <p:nvPicPr>
          <p:cNvPr id="18435" name="Picture 3" descr="C:\Users\Ornato\Desktop\Evidencia Septiembre\14 sep terranova\DSC_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442" y="4068948"/>
            <a:ext cx="2984490" cy="2003258"/>
          </a:xfrm>
          <a:prstGeom prst="rect">
            <a:avLst/>
          </a:prstGeom>
          <a:noFill/>
        </p:spPr>
      </p:pic>
      <p:pic>
        <p:nvPicPr>
          <p:cNvPr id="18436" name="Picture 4" descr="C:\Users\Ornato\Desktop\Evidencia Septiembre\14 sep terranova\DSC_0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838" y="4068948"/>
            <a:ext cx="2984490" cy="2003258"/>
          </a:xfrm>
          <a:prstGeom prst="rect">
            <a:avLst/>
          </a:prstGeom>
          <a:noFill/>
        </p:spPr>
      </p:pic>
      <p:pic>
        <p:nvPicPr>
          <p:cNvPr id="18437" name="Picture 5" descr="C:\Users\Ornato\Desktop\Evidencia Septiembre\14 sep terranova\DSC_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104" y="1928802"/>
            <a:ext cx="2984490" cy="2003258"/>
          </a:xfrm>
          <a:prstGeom prst="rect">
            <a:avLst/>
          </a:prstGeom>
          <a:noFill/>
        </p:spPr>
      </p:pic>
      <p:pic>
        <p:nvPicPr>
          <p:cNvPr id="18438" name="Picture 6" descr="C:\Users\Ornato\Desktop\Evidencia Septiembre\14 sep terranova\DSC_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7708" y="1928802"/>
            <a:ext cx="2984490" cy="2003258"/>
          </a:xfrm>
          <a:prstGeom prst="rect">
            <a:avLst/>
          </a:prstGeom>
          <a:noFill/>
        </p:spPr>
      </p:pic>
      <p:sp>
        <p:nvSpPr>
          <p:cNvPr id="12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75776" y="692696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71736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Fuentes de Juárez</a:t>
            </a:r>
            <a:endParaRPr lang="es-E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Ornato\Desktop\Evidencia Septiembre\28 sep fuentes de juarez\DSC_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767170" cy="1857388"/>
          </a:xfrm>
          <a:prstGeom prst="rect">
            <a:avLst/>
          </a:prstGeom>
          <a:noFill/>
        </p:spPr>
      </p:pic>
      <p:pic>
        <p:nvPicPr>
          <p:cNvPr id="21507" name="Picture 3" descr="C:\Users\Ornato\Desktop\Evidencia Septiembre\28 sep fuentes de juarez\DSC_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000504"/>
            <a:ext cx="2767170" cy="1857388"/>
          </a:xfrm>
          <a:prstGeom prst="rect">
            <a:avLst/>
          </a:prstGeom>
          <a:noFill/>
        </p:spPr>
      </p:pic>
      <p:pic>
        <p:nvPicPr>
          <p:cNvPr id="21508" name="Picture 4" descr="C:\Users\Ornato\Desktop\Evidencia Septiembre\28 sep fuentes de juarez\DSC_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000504"/>
            <a:ext cx="2767170" cy="1857388"/>
          </a:xfrm>
          <a:prstGeom prst="rect">
            <a:avLst/>
          </a:prstGeom>
          <a:noFill/>
        </p:spPr>
      </p:pic>
      <p:pic>
        <p:nvPicPr>
          <p:cNvPr id="21509" name="Picture 5" descr="C:\Users\Ornato\Desktop\Evidencia Septiembre\28 sep fuentes de juarez\DSC_0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767170" cy="1857388"/>
          </a:xfrm>
          <a:prstGeom prst="rect">
            <a:avLst/>
          </a:prstGeom>
          <a:noFill/>
        </p:spPr>
      </p:pic>
      <p:pic>
        <p:nvPicPr>
          <p:cNvPr id="21510" name="Picture 6" descr="C:\Users\Ornato\Desktop\Evidencia Septiembre\28 sep fuentes de juarez\DSC_02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928802"/>
            <a:ext cx="2767170" cy="1857388"/>
          </a:xfrm>
          <a:prstGeom prst="rect">
            <a:avLst/>
          </a:prstGeom>
          <a:noFill/>
        </p:spPr>
      </p:pic>
      <p:pic>
        <p:nvPicPr>
          <p:cNvPr id="21511" name="Picture 7" descr="C:\Users\Ornato\Desktop\Evidencia Septiembre\28 sep fuentes de juarez\DSC_02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928802"/>
            <a:ext cx="2767170" cy="1857388"/>
          </a:xfrm>
          <a:prstGeom prst="rect">
            <a:avLst/>
          </a:prstGeom>
          <a:noFill/>
        </p:spPr>
      </p:pic>
      <p:sp>
        <p:nvSpPr>
          <p:cNvPr id="12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11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1460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85852" y="76470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solidFill>
                  <a:schemeClr val="bg1"/>
                </a:solidFill>
              </a:rPr>
              <a:t>Hectáreas deshierbadas , Áreas Atendidas  y sistema de riego </a:t>
            </a:r>
            <a:endParaRPr lang="es-MX" i="1" dirty="0">
              <a:solidFill>
                <a:schemeClr val="bg1"/>
              </a:solidFill>
            </a:endParaRPr>
          </a:p>
        </p:txBody>
      </p:sp>
      <p:graphicFrame>
        <p:nvGraphicFramePr>
          <p:cNvPr id="15" name="14 Gráfico"/>
          <p:cNvGraphicFramePr/>
          <p:nvPr/>
        </p:nvGraphicFramePr>
        <p:xfrm>
          <a:off x="428596" y="1571612"/>
          <a:ext cx="371477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/>
        </p:nvGraphicFramePr>
        <p:xfrm>
          <a:off x="4355976" y="1556792"/>
          <a:ext cx="424676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85786" y="4643446"/>
          <a:ext cx="7543705" cy="13859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5889"/>
                <a:gridCol w="1049920"/>
                <a:gridCol w="2386603"/>
                <a:gridCol w="971293"/>
              </a:tblGrid>
              <a:tr h="29509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/>
                        <a:t>Sistema de Riego </a:t>
                      </a:r>
                      <a:r>
                        <a:rPr lang="es-MX" sz="1600" u="none" strike="noStrike" dirty="0" smtClean="0"/>
                        <a:t>(Septiembre)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23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Asistencia a </a:t>
                      </a:r>
                      <a:r>
                        <a:rPr lang="es-MX" sz="1400" u="none" strike="noStrike" dirty="0" smtClean="0"/>
                        <a:t>lugares (</a:t>
                      </a:r>
                      <a:r>
                        <a:rPr lang="es-MX" sz="1400" u="none" strike="noStrike" dirty="0"/>
                        <a:t>Riego</a:t>
                      </a:r>
                      <a:r>
                        <a:rPr lang="es-MX" sz="1400" u="none" strike="noStrike" dirty="0" smtClean="0"/>
                        <a:t>)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Árboles </a:t>
                      </a:r>
                      <a:r>
                        <a:rPr lang="es-MX" sz="1400" u="none" strike="noStrike" dirty="0"/>
                        <a:t>regados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Lugares que se repiten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Litros Regados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</a:tr>
              <a:tr h="4975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dirty="0" smtClean="0"/>
                        <a:t>A distintas Colonias,</a:t>
                      </a:r>
                      <a:r>
                        <a:rPr lang="es-MX" sz="1200" u="none" strike="noStrike" baseline="0" dirty="0" smtClean="0"/>
                        <a:t> Abarcando Camellones, Áreas Verdes , Plazas y Laterales</a:t>
                      </a:r>
                      <a:endParaRPr lang="es-MX" sz="1200" u="none" strike="noStrike" dirty="0" smtClean="0"/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6,738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/>
                        <a:t>Todos</a:t>
                      </a:r>
                      <a:r>
                        <a:rPr lang="es-ES" sz="1400" u="none" strike="noStrike" baseline="0" dirty="0" smtClean="0"/>
                        <a:t> los lugares se repiten y se busca que por lo menos se realice 3 veces por semana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1,240,724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/>
                </a:tc>
              </a:tr>
            </a:tbl>
          </a:graphicData>
        </a:graphic>
      </p:graphicFrame>
      <p:sp>
        <p:nvSpPr>
          <p:cNvPr id="9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75776" y="692696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530" name="Picture 2" descr="C:\Users\Ornato\Desktop\Evidencia Septiembre\28 sep la trinidad\DSC_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457747"/>
            <a:ext cx="2841614" cy="1907357"/>
          </a:xfrm>
          <a:prstGeom prst="rect">
            <a:avLst/>
          </a:prstGeom>
          <a:noFill/>
        </p:spPr>
      </p:pic>
      <p:pic>
        <p:nvPicPr>
          <p:cNvPr id="22531" name="Picture 3" descr="C:\Users\Ornato\Desktop\Evidencia Septiembre\28 sep la trinidad\DSC_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64849"/>
            <a:ext cx="2841614" cy="1907357"/>
          </a:xfrm>
          <a:prstGeom prst="rect">
            <a:avLst/>
          </a:prstGeom>
          <a:noFill/>
        </p:spPr>
      </p:pic>
      <p:pic>
        <p:nvPicPr>
          <p:cNvPr id="22532" name="Picture 4" descr="C:\Users\Ornato\Desktop\Evidencia Septiembre\28 sep la trinidad\DSC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93147"/>
            <a:ext cx="2841614" cy="1907357"/>
          </a:xfrm>
          <a:prstGeom prst="rect">
            <a:avLst/>
          </a:prstGeom>
          <a:noFill/>
        </p:spPr>
      </p:pic>
      <p:pic>
        <p:nvPicPr>
          <p:cNvPr id="22533" name="Picture 5" descr="C:\Users\Ornato\Desktop\Evidencia Septiembre\28 sep la trinidad\DSC_0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457747"/>
            <a:ext cx="2841614" cy="1907357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71736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La Trinidad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137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75776" y="692696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3555" name="Picture 3" descr="C:\Users\Ornato\Desktop\Evidencia Septiembre\28 sep m. kristal 4to. sec\DSC_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02448"/>
            <a:ext cx="3127366" cy="2099160"/>
          </a:xfrm>
          <a:prstGeom prst="rect">
            <a:avLst/>
          </a:prstGeom>
          <a:noFill/>
        </p:spPr>
      </p:pic>
      <p:pic>
        <p:nvPicPr>
          <p:cNvPr id="23556" name="Picture 4" descr="C:\Users\Ornato\Desktop\Evidencia Septiembre\28 sep m. kristal 4to. sec\DSC_0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02448"/>
            <a:ext cx="3127366" cy="2099160"/>
          </a:xfrm>
          <a:prstGeom prst="rect">
            <a:avLst/>
          </a:prstGeom>
          <a:noFill/>
        </p:spPr>
      </p:pic>
      <p:pic>
        <p:nvPicPr>
          <p:cNvPr id="23557" name="Picture 5" descr="C:\Users\Ornato\Desktop\Evidencia Septiembre\28 sep m. kristal 4to. sec\DSC_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4896544" cy="213915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71736" y="13572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Monte </a:t>
            </a:r>
            <a:r>
              <a:rPr lang="es-ES" b="1" i="1" dirty="0" err="1" smtClean="0">
                <a:latin typeface="Arial" pitchFamily="34" charset="0"/>
                <a:cs typeface="Arial" pitchFamily="34" charset="0"/>
              </a:rPr>
              <a:t>Kristal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 4º Sector</a:t>
            </a:r>
          </a:p>
        </p:txBody>
      </p:sp>
      <p:sp>
        <p:nvSpPr>
          <p:cNvPr id="10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05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5656" y="134076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DF8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LOTES BALDÍOS</a:t>
            </a:r>
            <a:endParaRPr lang="es-MX" b="1" dirty="0">
              <a:solidFill>
                <a:srgbClr val="DF8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156680"/>
              </p:ext>
            </p:extLst>
          </p:nvPr>
        </p:nvGraphicFramePr>
        <p:xfrm>
          <a:off x="2267743" y="1844824"/>
          <a:ext cx="4176465" cy="9381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62695"/>
                <a:gridCol w="632482"/>
                <a:gridCol w="627096"/>
                <a:gridCol w="627096"/>
                <a:gridCol w="627096"/>
              </a:tblGrid>
              <a:tr h="564239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+mn-lt"/>
                          <a:cs typeface="+mn-cs"/>
                        </a:rPr>
                        <a:t>Colonia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TL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+mn-lt"/>
                          <a:cs typeface="+mn-cs"/>
                        </a:rPr>
                        <a:t>NL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3871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 Zirándaro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113559" y="122149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INSPECCION</a:t>
            </a:r>
            <a:endParaRPr lang="es-MX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13"/>
          <p:cNvSpPr txBox="1"/>
          <p:nvPr/>
        </p:nvSpPr>
        <p:spPr>
          <a:xfrm>
            <a:off x="864096" y="5373216"/>
            <a:ext cx="7164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s-MX" sz="1000" dirty="0" smtClean="0"/>
              <a:t>Notas: Se brindó atención a ciudadanos de este Municipio y se notificaron escombros, tierra y material que obstruyera el paso peatonal, de lo que se obtuvo el beneficio de la limpieza de las calles y banquetas.  En esta ocasión lo que quedo pendiente es porque se esta utilizando  material de construcción, mismo que se retirará por compromiso del ciudadano notificado.</a:t>
            </a:r>
            <a:endParaRPr lang="es-MX" sz="1000" dirty="0"/>
          </a:p>
        </p:txBody>
      </p:sp>
      <p:sp>
        <p:nvSpPr>
          <p:cNvPr id="13" name="CuadroTexto 1"/>
          <p:cNvSpPr txBox="1"/>
          <p:nvPr/>
        </p:nvSpPr>
        <p:spPr>
          <a:xfrm>
            <a:off x="3248412" y="638132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Documents and Settings\Usuario\Escritorio\Propuest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381"/>
            <a:ext cx="1547664" cy="936104"/>
          </a:xfrm>
          <a:prstGeom prst="rect">
            <a:avLst/>
          </a:prstGeom>
          <a:noFill/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552611"/>
              </p:ext>
            </p:extLst>
          </p:nvPr>
        </p:nvGraphicFramePr>
        <p:xfrm>
          <a:off x="1115616" y="4077072"/>
          <a:ext cx="6696744" cy="1080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11279"/>
                <a:gridCol w="1168917"/>
                <a:gridCol w="1005516"/>
                <a:gridCol w="1074928"/>
                <a:gridCol w="936104"/>
              </a:tblGrid>
              <a:tr h="487796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+mn-lt"/>
                          <a:cs typeface="+mn-cs"/>
                        </a:rPr>
                        <a:t>Colonia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Notificación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Cumplieron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Cumplieron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</a:t>
                      </a:r>
                      <a:endParaRPr lang="es-MX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6162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Villas de San José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6162"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Jardines de Villa Juárez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s-MX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699792" y="35010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Notificación de Material y Escombro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971600" y="2852936"/>
            <a:ext cx="7279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Nota: para el mes de Septiembre no hay pendientes reportes de atención ciudadana.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xmlns="" val="25419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1571604" y="79851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chemeClr val="bg1"/>
                </a:solidFill>
              </a:rPr>
              <a:t>Áreas deshierbadas / metros deshierbados y colonias atendidas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0" y="2348880"/>
          <a:ext cx="3929089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112"/>
                <a:gridCol w="859433"/>
                <a:gridCol w="982272"/>
                <a:gridCol w="982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Ave. Principales (Mts2)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Colonias (Mts2)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Jardines</a:t>
                      </a:r>
                      <a:r>
                        <a:rPr lang="es-MX" sz="1400" baseline="0" dirty="0" smtClean="0"/>
                        <a:t> de niños 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TOTALES 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206,918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501,640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3,800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718,658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" y="1428736"/>
          <a:ext cx="3923930" cy="86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7"/>
                <a:gridCol w="864096"/>
                <a:gridCol w="720080"/>
                <a:gridCol w="792088"/>
                <a:gridCol w="864099"/>
              </a:tblGrid>
              <a:tr h="56010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Plazas</a:t>
                      </a:r>
                      <a:endParaRPr lang="es-MX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Camellones</a:t>
                      </a:r>
                      <a:endParaRPr lang="es-MX" sz="1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Áreas Verdes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Laterales</a:t>
                      </a:r>
                      <a:endParaRPr lang="es-MX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Jardín</a:t>
                      </a:r>
                      <a:r>
                        <a:rPr lang="es-ES" sz="1200" baseline="0" dirty="0" smtClean="0"/>
                        <a:t> de niños </a:t>
                      </a:r>
                      <a:endParaRPr lang="es-MX" sz="12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1809"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uadroTexto 1"/>
          <p:cNvSpPr txBox="1"/>
          <p:nvPr/>
        </p:nvSpPr>
        <p:spPr>
          <a:xfrm>
            <a:off x="1" y="1460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Gráfico"/>
          <p:cNvGraphicFramePr/>
          <p:nvPr/>
        </p:nvGraphicFramePr>
        <p:xfrm>
          <a:off x="0" y="3645024"/>
          <a:ext cx="435999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76056" y="2564904"/>
          <a:ext cx="1500198" cy="3520260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1.- Rehiletes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2.- Paseo Anda Luz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3.- Zona Centro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4.- Colinas de San Juan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5.- Villas de San José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6.- San Miguelito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7.-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Residencial Las Lomas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8.- Buganvilias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9.- Ex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Hacienda el Rosario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10.- Sierra Vista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11.- Rinconadas de San Juan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12.-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Valles de la Sierra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13.- Villas de la Hacienda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14.- Villas de San Francisco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15.- Praderas de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 Juan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16.- Monte Kristal 4to. Sector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17.-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Portal de Juárez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7236296" y="2564904"/>
          <a:ext cx="1682666" cy="2112132"/>
        </p:xfrm>
        <a:graphic>
          <a:graphicData uri="http://schemas.openxmlformats.org/drawingml/2006/table">
            <a:tbl>
              <a:tblPr/>
              <a:tblGrid>
                <a:gridCol w="233124"/>
                <a:gridCol w="1449542"/>
              </a:tblGrid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 smtClean="0">
                          <a:latin typeface="Arial"/>
                        </a:rPr>
                        <a:t>Hacienda</a:t>
                      </a:r>
                      <a:r>
                        <a:rPr lang="es-MX" sz="1000" b="0" i="0" u="none" strike="noStrike" baseline="0" dirty="0" smtClean="0">
                          <a:latin typeface="Arial"/>
                        </a:rPr>
                        <a:t> de Villa Juárez </a:t>
                      </a:r>
                      <a:endParaRPr lang="es-MX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Fuentes de Juárez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Hacienda Real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Jardines de Villa Juárez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Valle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de Oriente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Hacienda Santa Lucia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La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Coahuila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Infonavit la Reforma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Villas de Oriente</a:t>
                      </a:r>
                      <a:r>
                        <a:rPr lang="es-MX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Valle Real</a:t>
                      </a:r>
                      <a:r>
                        <a:rPr lang="es-MX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Valle Sur 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214942" y="228599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Colonias Atendidas </a:t>
            </a:r>
            <a:endParaRPr lang="es-MX" sz="1600" b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960439" y="1340768"/>
          <a:ext cx="5148065" cy="95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00"/>
                <a:gridCol w="571000"/>
                <a:gridCol w="571000"/>
                <a:gridCol w="571000"/>
                <a:gridCol w="571000"/>
                <a:gridCol w="571000"/>
                <a:gridCol w="561937"/>
                <a:gridCol w="580064"/>
                <a:gridCol w="5800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Enero</a:t>
                      </a:r>
                      <a:endParaRPr lang="es-MX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i="1" dirty="0" smtClean="0">
                          <a:solidFill>
                            <a:schemeClr val="bg1"/>
                          </a:solidFill>
                        </a:rPr>
                        <a:t>Feb.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Marzo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Abril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Mayo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Junio</a:t>
                      </a:r>
                      <a:r>
                        <a:rPr lang="es-MX" sz="1100" baseline="0" dirty="0" smtClean="0"/>
                        <a:t> 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Julio</a:t>
                      </a:r>
                      <a:endParaRPr lang="es-MX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i="1" dirty="0" smtClean="0">
                          <a:solidFill>
                            <a:schemeClr val="bg1"/>
                          </a:solidFill>
                        </a:rPr>
                        <a:t>Agosto</a:t>
                      </a:r>
                      <a:endParaRPr lang="es-MX" sz="105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i="1" dirty="0" smtClean="0">
                          <a:solidFill>
                            <a:schemeClr val="bg1"/>
                          </a:solidFill>
                        </a:rPr>
                        <a:t>Sept.</a:t>
                      </a:r>
                      <a:endParaRPr lang="es-MX" sz="105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27622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621,345</a:t>
                      </a:r>
                      <a:endParaRPr lang="es-MX" sz="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/>
                        <a:t>428,698</a:t>
                      </a:r>
                      <a:endParaRPr lang="es-MX" sz="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675,871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/>
                        <a:t>779,263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895,741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843,286</a:t>
                      </a:r>
                      <a:endParaRPr lang="es-MX" sz="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627,631</a:t>
                      </a:r>
                      <a:endParaRPr lang="es-MX" sz="9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i="1" dirty="0" smtClean="0"/>
                        <a:t>715,332</a:t>
                      </a:r>
                      <a:endParaRPr lang="es-MX" sz="9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i="1" dirty="0" smtClean="0"/>
                        <a:t>718,658</a:t>
                      </a:r>
                      <a:endParaRPr lang="es-MX" sz="9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También se trabajo en la tala de 4 arboles, de distintas especias en diferentes lugares, así como en la atención en el deshierbe de una secundaria en la colonia Santa Mónica con un área aprox. de 6,300 Mts²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034" y="1500174"/>
            <a:ext cx="683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EVIDENCIA: Deshierbe en distintas colonias </a:t>
            </a:r>
            <a:endParaRPr lang="es-MX" sz="2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rnatopc\Desktop\Braulio Perez Salazar\Braulio\Fotos 2015\FOTOS SEP 2015\1 sep eloy cavazos\DSC_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2681481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23528" y="3429000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Av. Eloy Cavazos 1 de Sep. </a:t>
            </a:r>
            <a:endParaRPr lang="es-MX" sz="1400" dirty="0"/>
          </a:p>
        </p:txBody>
      </p:sp>
      <p:pic>
        <p:nvPicPr>
          <p:cNvPr id="1027" name="Picture 3" descr="C:\Users\Ornatopc\Desktop\Braulio Perez Salazar\Braulio\Fotos 2015\FOTOS SEP 2015\1 sep villas de san jose\DSC_1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681481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347864" y="342900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Villas de San José 1 de Sep.</a:t>
            </a:r>
            <a:endParaRPr lang="es-MX" sz="1400" dirty="0"/>
          </a:p>
        </p:txBody>
      </p:sp>
      <p:pic>
        <p:nvPicPr>
          <p:cNvPr id="1028" name="Picture 4" descr="C:\Users\Ornatopc\Desktop\Braulio Perez Salazar\Braulio\Fotos 2015\FOTOS SEP 2015\1 sep andaluz\DSC_0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88840"/>
            <a:ext cx="2681482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6372200" y="350100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Paseo Andaluz 2 de Sep. </a:t>
            </a:r>
            <a:endParaRPr lang="es-MX" sz="1400" dirty="0"/>
          </a:p>
        </p:txBody>
      </p:sp>
      <p:pic>
        <p:nvPicPr>
          <p:cNvPr id="1029" name="Picture 5" descr="C:\Users\Ornatopc\Desktop\Braulio Perez Salazar\Braulio\Fotos 2015\FOTOS SEP 2015\22 sep hda sta lucia\DSC_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681481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323528" y="5445224"/>
            <a:ext cx="262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Hacienda Santa Lucia 22 de Sep. </a:t>
            </a:r>
            <a:endParaRPr lang="es-MX" sz="1400" dirty="0"/>
          </a:p>
        </p:txBody>
      </p:sp>
      <p:pic>
        <p:nvPicPr>
          <p:cNvPr id="1030" name="Picture 6" descr="C:\Users\Ornatopc\Desktop\Braulio Perez Salazar\Braulio\Fotos 2015\FOTOS SEP 2015\23 sep praderas\DSC_0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2681481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3275856" y="544522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Praderas 23 de Sep.</a:t>
            </a:r>
            <a:endParaRPr lang="es-MX" sz="1400" dirty="0"/>
          </a:p>
        </p:txBody>
      </p:sp>
      <p:pic>
        <p:nvPicPr>
          <p:cNvPr id="1031" name="Picture 7" descr="C:\Users\Ornatopc\Desktop\Braulio Perez Salazar\Braulio\Fotos 2015\FOTOS SEP 2015\23 sep valle sur\DSC_00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05064"/>
            <a:ext cx="2681481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6300192" y="551723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Valle Sur 23 de Sep. </a:t>
            </a:r>
            <a:endParaRPr lang="es-MX" sz="1400" dirty="0"/>
          </a:p>
        </p:txBody>
      </p:sp>
      <p:sp>
        <p:nvSpPr>
          <p:cNvPr id="17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0352" y="16549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LIMPIA</a:t>
            </a:r>
            <a:endParaRPr lang="es-ES" sz="4000" b="1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44039" y="6834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Barrido Manual </a:t>
            </a:r>
            <a:endParaRPr lang="es-MX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/>
          </p:nvPr>
        </p:nvGraphicFramePr>
        <p:xfrm>
          <a:off x="213661" y="1484784"/>
          <a:ext cx="6389948" cy="29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660232" y="1978960"/>
            <a:ext cx="2322004" cy="229293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100" dirty="0" smtClean="0"/>
              <a:t>Se cumple regularmente con el Mantenimiento de las 8 avenidas principales, las cuales son:</a:t>
            </a:r>
          </a:p>
          <a:p>
            <a:pPr algn="just"/>
            <a:endParaRPr lang="es-MX" sz="11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Arturo B. de la Garza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Juárez- Apodaca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Juárez-Cadereyta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Ave. Teófilo Salinas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Juárez-San Mateo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Carr. Reynosa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Ave. Eloy Cavazos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Carr. San Roque</a:t>
            </a:r>
            <a:endParaRPr lang="es-MX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3661" y="5374957"/>
            <a:ext cx="252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Coahuila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18 de junio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AutoShape 6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8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3079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10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AutoShape 12" descr="https://mmi211.whatsapp.net/d/nJAmTW4OAZ9K6raCmcte-lW6Rxc/ApNCpFAOPyiSuHKmAQgH_K_hmPaY-9N-U3G2_MzhLpH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8" name="Picture 2" descr="https://mmi684.whatsapp.net/d/n_wdZWmpzDF9-JUWGCDaVVYO7gA/AvduxopI8CS8hALTugN4RLoOyB57QUstxvx9MEZA-kv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70071"/>
            <a:ext cx="2544217" cy="17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5 CuadroTexto"/>
          <p:cNvSpPr txBox="1"/>
          <p:nvPr/>
        </p:nvSpPr>
        <p:spPr>
          <a:xfrm>
            <a:off x="1043608" y="5669912"/>
            <a:ext cx="1656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Arial Narrow" pitchFamily="34" charset="0"/>
              </a:rPr>
              <a:t>Ave. Arturo B de la Garza </a:t>
            </a:r>
          </a:p>
          <a:p>
            <a:pPr algn="ctr"/>
            <a:r>
              <a:rPr lang="es-MX" sz="1100" b="1" dirty="0" smtClean="0">
                <a:latin typeface="Arial Narrow" pitchFamily="34" charset="0"/>
              </a:rPr>
              <a:t>07/09/2015</a:t>
            </a:r>
            <a:endParaRPr lang="es-MX" sz="1100" b="1" dirty="0">
              <a:latin typeface="Arial Narrow" pitchFamily="34" charset="0"/>
            </a:endParaRPr>
          </a:p>
        </p:txBody>
      </p:sp>
      <p:pic>
        <p:nvPicPr>
          <p:cNvPr id="4100" name="Picture 4" descr="https://mmi238.whatsapp.net/d/E56AUxDnnxoZBrMJv2CO2FYO71w/AnLEkfo1LTbvJUBReKkMjwljTwJsNQOs9FUh5EwGIZ7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3"/>
            <a:ext cx="2701237" cy="17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102" name="Picture 6" descr="https://mmi220.whatsapp.net/d/b-wWpoqTRJO5elWa7u_FZ1YO7Zg/AvD70icmii4pZE1PluSspLw3tnqoAu2MuHMvRtK2YT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502" y="4375038"/>
            <a:ext cx="2752734" cy="173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714463" y="5639133"/>
            <a:ext cx="141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itchFamily="34" charset="0"/>
              </a:rPr>
              <a:t>Monte Cristal </a:t>
            </a: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22/09/2015</a:t>
            </a:r>
            <a:endParaRPr lang="es-MX" sz="1200" b="1" dirty="0">
              <a:latin typeface="Arial Narrow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16216" y="4375038"/>
            <a:ext cx="246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err="1" smtClean="0">
                <a:latin typeface="Arial Narrow" pitchFamily="34" charset="0"/>
              </a:rPr>
              <a:t>Cam</a:t>
            </a:r>
            <a:r>
              <a:rPr lang="es-MX" sz="1200" b="1" dirty="0" smtClean="0">
                <a:latin typeface="Arial Narrow" pitchFamily="34" charset="0"/>
              </a:rPr>
              <a:t>. a las Espinas</a:t>
            </a: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29/09/2015</a:t>
            </a:r>
            <a:endParaRPr lang="es-MX" sz="1200" b="1" dirty="0">
              <a:latin typeface="Arial Narrow" pitchFamily="34" charset="0"/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06277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DIRECCIÓN DE LIMPIA</a:t>
            </a:r>
            <a:endParaRPr lang="es-ES" sz="2400" b="1" i="1" dirty="0">
              <a:solidFill>
                <a:srgbClr val="FFFF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61456" y="69803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rgbClr val="FFFF00"/>
                </a:solidFill>
                <a:latin typeface="Arial Narrow" pitchFamily="34" charset="0"/>
                <a:cs typeface="Arial" panose="020B0604020202020204" pitchFamily="34" charset="0"/>
              </a:rPr>
              <a:t>Recolección 2015 </a:t>
            </a:r>
            <a:endParaRPr lang="es-MX" b="1" i="1" dirty="0">
              <a:solidFill>
                <a:srgbClr val="FFFF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271270897"/>
              </p:ext>
            </p:extLst>
          </p:nvPr>
        </p:nvGraphicFramePr>
        <p:xfrm>
          <a:off x="113236" y="1340768"/>
          <a:ext cx="80591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1501158"/>
            <a:ext cx="197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SETASA 2015</a:t>
            </a:r>
            <a:endParaRPr lang="es-MX" sz="1400" b="1" dirty="0"/>
          </a:p>
        </p:txBody>
      </p:sp>
      <p:sp>
        <p:nvSpPr>
          <p:cNvPr id="8" name="CuadroTexto 3"/>
          <p:cNvSpPr txBox="1"/>
          <p:nvPr/>
        </p:nvSpPr>
        <p:spPr>
          <a:xfrm>
            <a:off x="5364088" y="6412448"/>
            <a:ext cx="36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FF66"/>
                </a:solidFill>
                <a:latin typeface="Arial Narrow" pitchFamily="34" charset="0"/>
                <a:cs typeface="Arial" panose="020B0604020202020204" pitchFamily="34" charset="0"/>
              </a:rPr>
              <a:t>Administración 2012-2015 Distintivo de Progreso!</a:t>
            </a:r>
            <a:endParaRPr lang="es-ES" sz="1400" b="1" i="1" dirty="0">
              <a:solidFill>
                <a:srgbClr val="FFFF66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mmi686.whatsapp.net/d/NWlGBPNg0OdMXe40vpNEEVYOvP8/Argsbj_5rMJFuTkx4ijgVMnUa-6od-xq_tzhyF3uBmy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8" y="4520535"/>
            <a:ext cx="2977885" cy="157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mmi425.whatsapp.net/d/2oxe7sWm2p302cX1myROlVYO26U/ArMhWbZNjRHkymzZ_Fj2IEQr1NjtASiDRsqquldrW8t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9641" y="4514044"/>
            <a:ext cx="3084528" cy="157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mmi429.whatsapp.net/d/uLKYCCQ49GP_1PJY-1rdf1YO25I/AqeQ_OImUDFCM22gRDzmHeYD3UtorjKKwMsze7eS3hH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20535"/>
            <a:ext cx="3048904" cy="157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395536" y="55892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itchFamily="34" charset="0"/>
              </a:rPr>
              <a:t>Jardines de la Silla</a:t>
            </a: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24/09/2015</a:t>
            </a:r>
            <a:endParaRPr lang="es-MX" sz="1200" b="1" dirty="0">
              <a:latin typeface="Arial Narrow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85592" y="55892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itchFamily="34" charset="0"/>
              </a:rPr>
              <a:t>Anzures </a:t>
            </a: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28/09/2015</a:t>
            </a:r>
            <a:endParaRPr lang="es-MX" sz="1200" b="1" dirty="0"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08621" y="5661248"/>
            <a:ext cx="142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itchFamily="34" charset="0"/>
              </a:rPr>
              <a:t>Los Puertos</a:t>
            </a: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28/09/2015</a:t>
            </a:r>
            <a:endParaRPr lang="es-MX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6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/>
          </p:nvPr>
        </p:nvGraphicFramePr>
        <p:xfrm>
          <a:off x="106998" y="1412776"/>
          <a:ext cx="4609018" cy="3127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483768" y="13831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s-MX" sz="1200" b="1" dirty="0" smtClean="0"/>
              <a:t>Tonelaje año anterior: 332 tons.  Septiembre 2014</a:t>
            </a:r>
            <a:endParaRPr lang="es-MX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4622" y="1566662"/>
            <a:ext cx="197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MUNICIPIO 2015</a:t>
            </a:r>
            <a:endParaRPr lang="es-MX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779912" y="43552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4845796" y="1432075"/>
          <a:ext cx="3346959" cy="234098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91474"/>
                <a:gridCol w="1655485"/>
              </a:tblGrid>
              <a:tr h="59763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DESGLOSE DE TONELAJE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6319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 Narrow" pitchFamily="34" charset="0"/>
                        </a:rPr>
                        <a:t>TIRADERO LA ESPERANZA 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67.84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 Narrow" pitchFamily="34" charset="0"/>
                        </a:rPr>
                        <a:t>BARRIDO MANUAL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26.55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 Narrow" pitchFamily="34" charset="0"/>
                        </a:rPr>
                        <a:t>RECOLECCION</a:t>
                      </a:r>
                      <a:r>
                        <a:rPr lang="es-MX" sz="1200" baseline="0" dirty="0" smtClean="0">
                          <a:latin typeface="Arial Narrow" pitchFamily="34" charset="0"/>
                        </a:rPr>
                        <a:t> AREA MUNICIPIO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395.98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292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 Narrow" pitchFamily="34" charset="0"/>
                        </a:rPr>
                        <a:t>RECOLECCION AREA SETASA</a:t>
                      </a:r>
                      <a:endParaRPr lang="es-MX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3,427.17</a:t>
                      </a:r>
                      <a:endParaRPr lang="es-MX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23528" y="5661248"/>
            <a:ext cx="401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 Narrow" pitchFamily="34" charset="0"/>
              </a:rPr>
              <a:t>TONELAJE GENERAL RECOLECTADO</a:t>
            </a:r>
            <a:endParaRPr lang="es-MX" b="1" dirty="0"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4622" y="5013176"/>
            <a:ext cx="361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Arial Narrow" pitchFamily="34" charset="0"/>
              </a:rPr>
              <a:t>3,917.54 TONS.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436096" y="5844172"/>
            <a:ext cx="234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 Narrow" pitchFamily="34" charset="0"/>
              </a:rPr>
              <a:t>Recolección Septiembre  2015</a:t>
            </a:r>
            <a:endParaRPr lang="es-MX" sz="1400" b="1" dirty="0">
              <a:latin typeface="Arial Narrow" pitchFamily="34" charset="0"/>
            </a:endParaRPr>
          </a:p>
        </p:txBody>
      </p:sp>
      <p:pic>
        <p:nvPicPr>
          <p:cNvPr id="5" name="Picture 2" descr="https://mmi220.whatsapp.net/d/_aOgoivS5vf6R5AcSrvivVYO25A/AvD70icmii4pZE1PluSspLw3tnqoAu2MuHMvRtK2YT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605" y="3829781"/>
            <a:ext cx="1534481" cy="963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mi429.whatsapp.net/d/uLKYCCQ49GP_1PJY-1rdf1YO25I/AqeQ_OImUDFCM22gRDzmHeYD3UtorjKKwMsze7eS3hH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967" y="3829782"/>
            <a:ext cx="1556425" cy="963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mi425.whatsapp.net/d/2oxe7sWm2p302cX1myROlVYO26U/ArMhWbZNjRHkymzZ_Fj2IEQr1NjtASiDRsqquldrW8t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101" y="4833210"/>
            <a:ext cx="1606489" cy="1044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mi662.whatsapp.net/d/-_wmUX7Kgrr312KA4rpe5VYOuMc/Al8K_v593KAm5Q_b2jO2JcWjrVyQzid1ILc25WlISdQ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967" y="4826111"/>
            <a:ext cx="1556424" cy="1051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 CuadroTexto"/>
          <p:cNvSpPr txBox="1"/>
          <p:nvPr/>
        </p:nvSpPr>
        <p:spPr>
          <a:xfrm>
            <a:off x="750352" y="16549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LIMPIA</a:t>
            </a:r>
            <a:endParaRPr lang="es-ES" sz="4000" b="1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" name="4 CuadroTexto"/>
          <p:cNvSpPr txBox="1"/>
          <p:nvPr/>
        </p:nvSpPr>
        <p:spPr>
          <a:xfrm>
            <a:off x="2361456" y="69803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Recolección de Basura 2015 </a:t>
            </a:r>
            <a:endParaRPr lang="es-MX" b="1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18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56525" y="681008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Recolección 2015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128095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CONTROL DE LLANTAS RECOLECTADAS POR LA DIRECCION DE LIMPIA</a:t>
            </a:r>
            <a:endParaRPr lang="es-MX" sz="2000" b="1" i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032" y="1991577"/>
            <a:ext cx="35160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 Narrow" pitchFamily="34" charset="0"/>
              </a:rPr>
              <a:t>TOTAL DE LLANTAS AL MES </a:t>
            </a:r>
          </a:p>
          <a:p>
            <a:pPr algn="ctr"/>
            <a:r>
              <a:rPr lang="es-MX" sz="4400" b="1" dirty="0" smtClean="0">
                <a:latin typeface="Arial Narrow" pitchFamily="34" charset="0"/>
              </a:rPr>
              <a:t>168</a:t>
            </a:r>
            <a:endParaRPr lang="es-MX" sz="4400" b="1" dirty="0">
              <a:latin typeface="Arial Narrow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3656521" y="2076432"/>
          <a:ext cx="4947926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3"/>
                <a:gridCol w="2473963"/>
              </a:tblGrid>
              <a:tr h="51338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DESGLOSE DE</a:t>
                      </a:r>
                      <a:r>
                        <a:rPr lang="es-MX" sz="1600" baseline="0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 LLANTAS POR  SEMANA </a:t>
                      </a:r>
                    </a:p>
                    <a:p>
                      <a:pPr algn="ctr"/>
                      <a:r>
                        <a:rPr lang="es-MX" sz="1600" dirty="0" smtClean="0">
                          <a:solidFill>
                            <a:srgbClr val="92D050"/>
                          </a:solidFill>
                          <a:latin typeface="Arial Narrow" pitchFamily="34" charset="0"/>
                        </a:rPr>
                        <a:t>PERIODO                           CANTIDAD</a:t>
                      </a:r>
                      <a:endParaRPr lang="es-MX" sz="1600" dirty="0">
                        <a:solidFill>
                          <a:srgbClr val="92D05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1780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01-09-2015 AL     05-09-2015 </a:t>
                      </a:r>
                      <a:endParaRPr lang="es-MX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36    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1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07-08-2015 AL     12-09-2015 </a:t>
                      </a:r>
                      <a:endParaRPr lang="es-MX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34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1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14-09-2015 AL     19-09-2015 </a:t>
                      </a:r>
                      <a:endParaRPr lang="es-MX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24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17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DEL</a:t>
                      </a:r>
                      <a:r>
                        <a:rPr lang="es-MX" sz="1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itchFamily="34" charset="0"/>
                        </a:rPr>
                        <a:t> 21-09-2015 AL     30-09-2015 </a:t>
                      </a:r>
                      <a:endParaRPr lang="es-MX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00B0F0"/>
                          </a:solidFill>
                          <a:latin typeface="Arial Narrow" pitchFamily="34" charset="0"/>
                        </a:rPr>
                        <a:t>74</a:t>
                      </a:r>
                      <a:endParaRPr lang="es-MX" sz="2000" b="1" dirty="0">
                        <a:solidFill>
                          <a:srgbClr val="00B0F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/>
          </p:nvPr>
        </p:nvGraphicFramePr>
        <p:xfrm>
          <a:off x="4044017" y="4293096"/>
          <a:ext cx="4336303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https://mmi671.whatsapp.net/d/AlSNlKV2JGs-RTtl5y4kEVYO70E/AiLq7H4k10dDEkjT7j8rE27PvMjYFakK7G5A9rQFYP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78" y="3478993"/>
            <a:ext cx="1587640" cy="10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mi434.whatsapp.net/d/eSAMZ_JUAwl4NbiAQyA6_FYO7z0/Aoj2IeG981ndtleqUN4vzEBoMldwPsJSIsfZ___c4QR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818" y="3478993"/>
            <a:ext cx="1587640" cy="10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mi128.whatsapp.net/d/p1C2pnEUYBNm2OuLsiLI81YO70M/AjtJLDtfcD_r1v4duReg1zMJu7n_B5pb8D9xUyXy89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01" y="4509120"/>
            <a:ext cx="1587640" cy="10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ms890.whatsapp.net/d/jRq-dJZNXZ8maAyoGDY4b1YO71Q/AvkTlZb_o-k8kTFdEpQLWqz28h6rmh0sMTLwyYIplVb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304" y="4522101"/>
            <a:ext cx="1614250" cy="10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96847" y="5536002"/>
            <a:ext cx="287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u="sng" dirty="0" smtClean="0">
                <a:latin typeface="Arial Narrow" pitchFamily="34" charset="0"/>
              </a:rPr>
              <a:t>Septiembre 2015</a:t>
            </a:r>
            <a:endParaRPr lang="es-MX" sz="1600" b="1" u="sng" dirty="0">
              <a:latin typeface="Arial Narrow" pitchFamily="34" charset="0"/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750352" y="16549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LIMPIA</a:t>
            </a:r>
            <a:endParaRPr lang="es-ES" sz="4000" b="1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9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483768" y="6834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Pipas 2015</a:t>
            </a:r>
            <a:endParaRPr lang="es-MX" b="1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63872" y="1327989"/>
            <a:ext cx="1961632" cy="316240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Colonias atendidas: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Lomas del Sol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Carmelitas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Héctor Caballero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Esperanza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Antonio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San Antonio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Mateo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La Escondida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Burócratas de Gpe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Kristal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Bosques de San Pedro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de Mayo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Maestranza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Mirador de la Montaña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Valles 2º Sector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Charco Azul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Ejido Calderón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Rancho el ébano</a:t>
            </a:r>
            <a:endParaRPr lang="es-E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250052" y="1271138"/>
          <a:ext cx="5783985" cy="310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084168" y="4869160"/>
            <a:ext cx="273349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dirty="0" smtClean="0">
                <a:latin typeface="Arial Narrow" pitchFamily="34" charset="0"/>
              </a:rPr>
              <a:t>Las colonias que se encuentran remarcadas en amarrillo son colonias que solo se les abastece a un 15% de los habitantes, en aproximadamente 3 calles  de su colonia, esto porque la mayor parte de cada colonia ya cuenta con los servicios de agua potable. </a:t>
            </a:r>
            <a:endParaRPr lang="es-MX" sz="1050" dirty="0">
              <a:latin typeface="Arial Narrow" pitchFamily="34" charset="0"/>
            </a:endParaRPr>
          </a:p>
        </p:txBody>
      </p:sp>
      <p:pic>
        <p:nvPicPr>
          <p:cNvPr id="3" name="Picture 2" descr="https://mmi682.whatsapp.net/d/UnhYZKBv6ZMcY93GHnu24lYOuLc/Auw-aZaDKCyZbGH7t6AzCI35eeDeRGPcnTbEBTJOCcT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0392"/>
            <a:ext cx="2736304" cy="1581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mmi696.whatsapp.net/d/p1mwGUJS5sQS6j7o608e91YOuLc/AoeaC7rMdsUtDxlmpiNCa0xSIWPhv1gajgUa7EhwZH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344" y="4518791"/>
            <a:ext cx="2700808" cy="159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CuadroTexto"/>
          <p:cNvSpPr txBox="1"/>
          <p:nvPr/>
        </p:nvSpPr>
        <p:spPr>
          <a:xfrm>
            <a:off x="0" y="5464867"/>
            <a:ext cx="138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 Narrow" pitchFamily="34" charset="0"/>
              </a:rPr>
              <a:t>Mirador de la Montaña</a:t>
            </a:r>
          </a:p>
          <a:p>
            <a:pPr algn="ctr"/>
            <a:r>
              <a:rPr lang="es-MX" sz="1200" b="1" dirty="0" smtClean="0">
                <a:latin typeface="Arial Narrow" pitchFamily="34" charset="0"/>
              </a:rPr>
              <a:t>18/09/2015</a:t>
            </a:r>
            <a:endParaRPr lang="es-MX" sz="12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16016" y="4518791"/>
            <a:ext cx="1174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Arial Narrow" pitchFamily="34" charset="0"/>
              </a:rPr>
              <a:t>Hda. San Antonio 26/09/2015</a:t>
            </a:r>
            <a:endParaRPr lang="es-MX" sz="1100" b="1" dirty="0">
              <a:latin typeface="Arial Narrow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2616123" y="6340802"/>
            <a:ext cx="652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sz="2000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sz="2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750352" y="16549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LIMPIA</a:t>
            </a:r>
            <a:endParaRPr lang="es-ES" sz="4000" b="1" i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6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22251</TotalTime>
  <Words>1297</Words>
  <Application>Microsoft Office PowerPoint</Application>
  <PresentationFormat>Presentación en pantalla (4:3)</PresentationFormat>
  <Paragraphs>345</Paragraphs>
  <Slides>22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MagLet</dc:creator>
  <cp:lastModifiedBy>luis michel</cp:lastModifiedBy>
  <cp:revision>568</cp:revision>
  <dcterms:created xsi:type="dcterms:W3CDTF">2014-10-20T17:39:36Z</dcterms:created>
  <dcterms:modified xsi:type="dcterms:W3CDTF">2015-10-22T16:45:43Z</dcterms:modified>
</cp:coreProperties>
</file>